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Lora"/>
      <p:regular r:id="rId33"/>
      <p:bold r:id="rId34"/>
      <p:italic r:id="rId35"/>
      <p:boldItalic r:id="rId36"/>
    </p:embeddedFont>
    <p:embeddedFont>
      <p:font typeface="EB Garamond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BGaramon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Lora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Lora-italic.fntdata"/><Relationship Id="rId12" Type="http://schemas.openxmlformats.org/officeDocument/2006/relationships/slide" Target="slides/slide7.xml"/><Relationship Id="rId34" Type="http://schemas.openxmlformats.org/officeDocument/2006/relationships/font" Target="fonts/Lora-bold.fntdata"/><Relationship Id="rId15" Type="http://schemas.openxmlformats.org/officeDocument/2006/relationships/slide" Target="slides/slide10.xml"/><Relationship Id="rId37" Type="http://schemas.openxmlformats.org/officeDocument/2006/relationships/font" Target="fonts/EBGaramond-regular.fntdata"/><Relationship Id="rId14" Type="http://schemas.openxmlformats.org/officeDocument/2006/relationships/slide" Target="slides/slide9.xml"/><Relationship Id="rId36" Type="http://schemas.openxmlformats.org/officeDocument/2006/relationships/font" Target="fonts/Lora-boldItalic.fntdata"/><Relationship Id="rId17" Type="http://schemas.openxmlformats.org/officeDocument/2006/relationships/slide" Target="slides/slide12.xml"/><Relationship Id="rId39" Type="http://schemas.openxmlformats.org/officeDocument/2006/relationships/font" Target="fonts/EBGaramond-italic.fntdata"/><Relationship Id="rId16" Type="http://schemas.openxmlformats.org/officeDocument/2006/relationships/slide" Target="slides/slide11.xml"/><Relationship Id="rId38" Type="http://schemas.openxmlformats.org/officeDocument/2006/relationships/font" Target="fonts/EBGaramon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ildfiretoday.com/2018/11/12/fire-officials-release-list-of-structures-burned-in-camp-fire/" TargetMode="External"/><Relationship Id="rId3" Type="http://schemas.openxmlformats.org/officeDocument/2006/relationships/hyperlink" Target="https://wildfiretoday.com/2018/11/13/cal-fire-releases-map-showing-status-of-structures-affected-by-camp-fire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abd22fefa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abd22fefa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https://wildfiretoday.com/2018/11/12/fire-officials-release-list-of-structures-burned-in-camp-fire/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https://wildfiretoday.com/2018/11/13/cal-fire-releases-map-showing-status-of-structures-affected-by-camp-fire/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abd22fef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abd22fef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211952b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211952b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abd22fefa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abd22fef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ad3bcee81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ad3bcee81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abd22fefa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abd22fefa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bd22fefa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abd22fefa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abd22fefa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abd22fefa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abd22fefa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abd22fefa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abd22fefa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abd22fefa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abd22fef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abd22fef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abd22fef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abd22fef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abd22fefa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abd22fefa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abd22fefa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abd22fefa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abd22fef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abd22fef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abd22fefa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8abd22fef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abd22fefa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abd22fefa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abd22fefa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abd22fefa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3"/>
          <p:cNvSpPr txBox="1"/>
          <p:nvPr>
            <p:ph type="ctrTitle"/>
          </p:nvPr>
        </p:nvSpPr>
        <p:spPr>
          <a:xfrm>
            <a:off x="304925" y="3745800"/>
            <a:ext cx="7429500" cy="10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hyperlink" Target="https://www.ncdc.noaa.gov/cag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463" y="1312325"/>
            <a:ext cx="4977000" cy="279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1" name="Google Shape;91;p14"/>
          <p:cNvSpPr txBox="1"/>
          <p:nvPr>
            <p:ph type="ctrTitle"/>
          </p:nvPr>
        </p:nvSpPr>
        <p:spPr>
          <a:xfrm>
            <a:off x="311700" y="-43825"/>
            <a:ext cx="85206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EB Garamond"/>
                <a:ea typeface="EB Garamond"/>
                <a:cs typeface="EB Garamond"/>
                <a:sym typeface="EB Garamond"/>
              </a:rPr>
              <a:t>California Wildfires and How Precipitation Affects Them</a:t>
            </a:r>
            <a:endParaRPr b="1" sz="33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311700" y="4592575"/>
            <a:ext cx="85206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ora"/>
                <a:ea typeface="Lora"/>
                <a:cs typeface="Lora"/>
                <a:sym typeface="Lora"/>
              </a:rPr>
              <a:t>Stephanie Zhao, Mike Shoemake, Kevin Eggert, Josh Jenkins</a:t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L FIRE releases map showing status of structures affected by ..." id="160" name="Google Shape;160;p23"/>
          <p:cNvPicPr preferRelativeResize="0"/>
          <p:nvPr/>
        </p:nvPicPr>
        <p:blipFill rotWithShape="1">
          <a:blip r:embed="rId3">
            <a:alphaModFix/>
          </a:blip>
          <a:srcRect b="14917" l="0" r="0" t="14917"/>
          <a:stretch/>
        </p:blipFill>
        <p:spPr>
          <a:xfrm>
            <a:off x="4725325" y="2017525"/>
            <a:ext cx="4296700" cy="289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re officials release list of structures burned in Camp Fire ..." id="161" name="Google Shape;161;p23"/>
          <p:cNvPicPr preferRelativeResize="0"/>
          <p:nvPr/>
        </p:nvPicPr>
        <p:blipFill rotWithShape="1">
          <a:blip r:embed="rId4">
            <a:alphaModFix/>
          </a:blip>
          <a:srcRect b="0" l="17083" r="17083" t="0"/>
          <a:stretch/>
        </p:blipFill>
        <p:spPr>
          <a:xfrm>
            <a:off x="367650" y="1772863"/>
            <a:ext cx="3280900" cy="33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ctrTitle"/>
          </p:nvPr>
        </p:nvSpPr>
        <p:spPr>
          <a:xfrm>
            <a:off x="273550" y="107725"/>
            <a:ext cx="7429500" cy="10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correlation between the number of structures affected and rainfall?</a:t>
            </a:r>
            <a:endParaRPr/>
          </a:p>
        </p:txBody>
      </p:sp>
      <p:sp>
        <p:nvSpPr>
          <p:cNvPr id="163" name="Google Shape;163;p23"/>
          <p:cNvSpPr txBox="1"/>
          <p:nvPr/>
        </p:nvSpPr>
        <p:spPr>
          <a:xfrm>
            <a:off x="273550" y="1010000"/>
            <a:ext cx="84453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H1: If there is less rainfall during the month of a wildfire, then there will be a higher number of structures burned.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H0: The number of structures burned does not depend on rainfall.</a:t>
            </a:r>
            <a:endParaRPr sz="1200"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ctrTitle"/>
          </p:nvPr>
        </p:nvSpPr>
        <p:spPr>
          <a:xfrm>
            <a:off x="113075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4292E"/>
                </a:solidFill>
                <a:highlight>
                  <a:srgbClr val="FFFFFF"/>
                </a:highlight>
              </a:rPr>
              <a:t>Is there a correlation between the number of structures affected and rainfall?</a:t>
            </a:r>
            <a:endParaRPr sz="1900"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5" y="209313"/>
            <a:ext cx="3754101" cy="250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50" y="2885350"/>
            <a:ext cx="3617350" cy="206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9076" y="319625"/>
            <a:ext cx="3274988" cy="21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9087" y="2731550"/>
            <a:ext cx="3189974" cy="21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/>
        </p:nvSpPr>
        <p:spPr>
          <a:xfrm>
            <a:off x="0" y="345000"/>
            <a:ext cx="85515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Is there a correlation between the number of structures affected and rainfall?</a:t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75" y="2135375"/>
            <a:ext cx="4255050" cy="24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265" y="2053050"/>
            <a:ext cx="3935984" cy="26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104375" y="700425"/>
            <a:ext cx="87294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 our data, there were two noticeable outliers: Camp Fire and Zaca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After calculating for outliers for both structures burned and rainfall, 4 outliers were found for both structures burned and rainfall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Cedar, Carr, Witch, and Campfire were outliers for the number of structures burned as they are values above 1379.5 (2820, 1614, 1650, and 18804)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Zaca, Carr, Klamath, and Mcnally were outliers for rainfall as they are above .285 (6.08, 0.56, 0.32, 0.53)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1325" y="4677073"/>
            <a:ext cx="5701349" cy="4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ctrTitle"/>
          </p:nvPr>
        </p:nvSpPr>
        <p:spPr>
          <a:xfrm>
            <a:off x="346725" y="0"/>
            <a:ext cx="7429500" cy="62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E"/>
                </a:solidFill>
                <a:highlight>
                  <a:srgbClr val="FFFFFF"/>
                </a:highlight>
              </a:rPr>
              <a:t>Is there a correlation between the number of structures affected and rainfall?</a:t>
            </a:r>
            <a:endParaRPr sz="2300"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250" y="1878325"/>
            <a:ext cx="3993500" cy="26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75" y="1902675"/>
            <a:ext cx="3993500" cy="2662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104525" y="549275"/>
            <a:ext cx="86667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When graphing for correlation, the r-value is -.09 but after removing our outliers of Camp Fire and Zaca, our r-value is .05 - there is no correlation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With a p-value of 2.15, we cannot reject our null hypothesis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Assumptions &amp; Limitations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5" name="Google Shape;195;p27"/>
          <p:cNvSpPr txBox="1"/>
          <p:nvPr>
            <p:ph type="title"/>
          </p:nvPr>
        </p:nvSpPr>
        <p:spPr>
          <a:xfrm>
            <a:off x="313500" y="92000"/>
            <a:ext cx="85206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Is there a correlation between the number of deaths and rainfall?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H1: If there is less rainfall during the month of a large wildfire, then the number of deaths per fire will increase.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H0: There is no statistically significant relationship between rainfall and the number of deaths per fire.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50" y="1096701"/>
            <a:ext cx="2717069" cy="370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7500" y="1096701"/>
            <a:ext cx="5554800" cy="3706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0"/>
            <a:ext cx="85206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Is there a correlation between the number of deaths and rainfall?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25" y="1294800"/>
            <a:ext cx="3397448" cy="38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300" y="1269631"/>
            <a:ext cx="3397450" cy="387386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580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Imported data set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Plotted bar plot to show deaths per fire and rainfall during month of fire</a:t>
            </a:r>
            <a:r>
              <a:rPr lang="en" sz="1400">
                <a:solidFill>
                  <a:srgbClr val="000000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789175" y="1132275"/>
            <a:ext cx="831900" cy="16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0"/>
            <a:ext cx="85206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Is there a correlation between the number of deaths and rainfall?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580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Plotted scatter of linear regression for rainfall and deaths for each fire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Correlation of deaths and rainfall for the top 20 largest California wildfires: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2625"/>
            <a:ext cx="3778675" cy="30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375" y="1257200"/>
            <a:ext cx="2870750" cy="191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/>
          <p:nvPr/>
        </p:nvSpPr>
        <p:spPr>
          <a:xfrm rot="2697063">
            <a:off x="5312883" y="2253802"/>
            <a:ext cx="2234388" cy="248194"/>
          </a:xfrm>
          <a:prstGeom prst="leftArrow">
            <a:avLst>
              <a:gd fmla="val 0" name="adj1"/>
              <a:gd fmla="val 110373" name="adj2"/>
            </a:avLst>
          </a:prstGeom>
          <a:solidFill>
            <a:srgbClr val="000000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0375" y="3111937"/>
            <a:ext cx="2870750" cy="191381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/>
          <p:nvPr/>
        </p:nvSpPr>
        <p:spPr>
          <a:xfrm rot="-635761">
            <a:off x="5691234" y="3139735"/>
            <a:ext cx="1562951" cy="248476"/>
          </a:xfrm>
          <a:prstGeom prst="leftArrow">
            <a:avLst>
              <a:gd fmla="val 0" name="adj1"/>
              <a:gd fmla="val 110373" name="adj2"/>
            </a:avLst>
          </a:prstGeom>
          <a:solidFill>
            <a:srgbClr val="000000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 txBox="1"/>
          <p:nvPr/>
        </p:nvSpPr>
        <p:spPr>
          <a:xfrm>
            <a:off x="7308475" y="2800000"/>
            <a:ext cx="15012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Box and Whisker Plot to show Outliers</a:t>
            </a:r>
            <a:endParaRPr sz="18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514675" y="4587975"/>
            <a:ext cx="2187300" cy="1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highlight>
                  <a:srgbClr val="FFFFFF"/>
                </a:highlight>
              </a:rPr>
              <a:t>R squared: 0.00820944012545549</a:t>
            </a:r>
            <a:endParaRPr sz="105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2032975" y="4742475"/>
            <a:ext cx="20574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=    No linear relationship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789175" y="1132275"/>
            <a:ext cx="831900" cy="16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0"/>
            <a:ext cx="85206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Is there a correlation between the number of deaths and rainfall?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580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Correlation of deaths and rainfall for the top 20 largest California wildfires </a:t>
            </a:r>
            <a:r>
              <a:rPr lang="en" sz="1400" u="sng">
                <a:solidFill>
                  <a:srgbClr val="000000"/>
                </a:solidFill>
              </a:rPr>
              <a:t>excluding</a:t>
            </a:r>
            <a:r>
              <a:rPr lang="en" sz="1400">
                <a:solidFill>
                  <a:srgbClr val="000000"/>
                </a:solidFill>
              </a:rPr>
              <a:t> outliers: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8550"/>
            <a:ext cx="3681899" cy="302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825" y="1268550"/>
            <a:ext cx="2536902" cy="3025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591875" y="3525500"/>
            <a:ext cx="694800" cy="111600"/>
          </a:xfrm>
          <a:prstGeom prst="flowChartAlternateProcess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>
            <a:off x="6045225" y="2138450"/>
            <a:ext cx="274500" cy="111600"/>
          </a:xfrm>
          <a:prstGeom prst="flowChartAlternateProcess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/>
          <p:nvPr/>
        </p:nvSpPr>
        <p:spPr>
          <a:xfrm>
            <a:off x="3559800" y="3525500"/>
            <a:ext cx="274500" cy="111600"/>
          </a:xfrm>
          <a:prstGeom prst="flowChartAlternateProcess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/>
          <p:nvPr/>
        </p:nvSpPr>
        <p:spPr>
          <a:xfrm>
            <a:off x="591875" y="2138450"/>
            <a:ext cx="694800" cy="111600"/>
          </a:xfrm>
          <a:prstGeom prst="flowChartAlternateProcess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 txBox="1"/>
          <p:nvPr/>
        </p:nvSpPr>
        <p:spPr>
          <a:xfrm>
            <a:off x="591875" y="4446675"/>
            <a:ext cx="3585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Remove Outliers “Zaca” for rainfall and “Camp Fire” for number of deaths.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9725" y="1373638"/>
            <a:ext cx="2815549" cy="281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4572000" y="4612050"/>
            <a:ext cx="35856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3"/>
                </a:solidFill>
                <a:highlight>
                  <a:srgbClr val="FFFFFF"/>
                </a:highlight>
              </a:rPr>
              <a:t>R squared: 0.015240264992158624</a:t>
            </a:r>
            <a:endParaRPr sz="1050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6819425" y="4612050"/>
            <a:ext cx="2273100" cy="2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=    Still no linear relationship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789175" y="1132275"/>
            <a:ext cx="831900" cy="16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this question, we can conclude:</a:t>
            </a:r>
            <a:endParaRPr/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This data shows that there is no relationship or effect on the amount of total rainfall during the month of a large wildfire and how many deaths are caused by that fire. </a:t>
            </a:r>
            <a:endParaRPr sz="1800"/>
          </a:p>
        </p:txBody>
      </p:sp>
      <p:sp>
        <p:nvSpPr>
          <p:cNvPr id="245" name="Google Shape;245;p31"/>
          <p:cNvSpPr txBox="1"/>
          <p:nvPr>
            <p:ph type="title"/>
          </p:nvPr>
        </p:nvSpPr>
        <p:spPr>
          <a:xfrm>
            <a:off x="311700" y="0"/>
            <a:ext cx="8520600" cy="10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00"/>
                </a:solidFill>
              </a:rPr>
              <a:t>Is there a correlation between the number of deaths and rainfall?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727650" y="53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729450" y="1329575"/>
            <a:ext cx="7688700" cy="30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Things to keep in mind: 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Data sample could be too small to be accurately representative of all California wildfires.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Weather data is tough to access.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Main Conclusion: Based on </a:t>
            </a:r>
            <a:r>
              <a:rPr b="1" lang="en">
                <a:solidFill>
                  <a:srgbClr val="000000"/>
                </a:solidFill>
              </a:rPr>
              <a:t>our</a:t>
            </a:r>
            <a:r>
              <a:rPr lang="en">
                <a:solidFill>
                  <a:srgbClr val="000000"/>
                </a:solidFill>
              </a:rPr>
              <a:t> data, we cannot determine that </a:t>
            </a:r>
            <a:r>
              <a:rPr lang="en">
                <a:solidFill>
                  <a:srgbClr val="000000"/>
                </a:solidFill>
              </a:rPr>
              <a:t>precipitation</a:t>
            </a:r>
            <a:r>
              <a:rPr lang="en">
                <a:solidFill>
                  <a:srgbClr val="000000"/>
                </a:solidFill>
              </a:rPr>
              <a:t> impacts wildfires or the effects wildfires have on the area they occurred in.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List of other factors that likely have more of an impact on wildfires than rain does:</a:t>
            </a:r>
            <a:endParaRPr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</a:rPr>
              <a:t>Human Related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</a:rPr>
              <a:t>Lightning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</a:rPr>
              <a:t>Powerlines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</a:rPr>
              <a:t>Vegetation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</a:rPr>
              <a:t>Temperature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</a:rPr>
              <a:t>Ground Water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 sz="1100">
                <a:solidFill>
                  <a:srgbClr val="000000"/>
                </a:solidFill>
              </a:rPr>
              <a:t>Other climate related factors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525" y="3490900"/>
            <a:ext cx="3900300" cy="15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</a:rPr>
              <a:t>Agenda</a:t>
            </a:r>
            <a:endParaRPr sz="3300">
              <a:solidFill>
                <a:srgbClr val="000000"/>
              </a:solidFill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729450" y="2078875"/>
            <a:ext cx="4204500" cy="28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Project overview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Data collection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Hypotheses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Implications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5"/>
          <p:cNvSpPr/>
          <p:nvPr/>
        </p:nvSpPr>
        <p:spPr>
          <a:xfrm>
            <a:off x="789175" y="1132275"/>
            <a:ext cx="831900" cy="16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</a:rPr>
              <a:t>Project Overview</a:t>
            </a:r>
            <a:endParaRPr sz="3200">
              <a:solidFill>
                <a:srgbClr val="000000"/>
              </a:solidFill>
            </a:endParaRPr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" sz="2000">
                <a:solidFill>
                  <a:srgbClr val="000000"/>
                </a:solidFill>
              </a:rPr>
              <a:t>Central question:</a:t>
            </a:r>
            <a:r>
              <a:rPr b="1" i="1" lang="en" sz="2000">
                <a:solidFill>
                  <a:srgbClr val="000000"/>
                </a:solidFill>
              </a:rPr>
              <a:t> The Effect of Precipitation on Wildfires</a:t>
            </a:r>
            <a:endParaRPr b="1" i="1"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b="1" lang="en" sz="2000">
                <a:solidFill>
                  <a:srgbClr val="000000"/>
                </a:solidFill>
              </a:rPr>
              <a:t>Scope:</a:t>
            </a:r>
            <a:endParaRPr b="1" sz="20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C</a:t>
            </a:r>
            <a:r>
              <a:rPr lang="en" sz="1800">
                <a:solidFill>
                  <a:srgbClr val="000000"/>
                </a:solidFill>
              </a:rPr>
              <a:t>alifornia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1932-2018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Top 20 Largest California Wildfires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789175" y="1132275"/>
            <a:ext cx="831900" cy="16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201" y="1481175"/>
            <a:ext cx="3837649" cy="28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>
            <p:ph type="title"/>
          </p:nvPr>
        </p:nvSpPr>
        <p:spPr>
          <a:xfrm>
            <a:off x="0" y="543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Data Collection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0" y="1305350"/>
            <a:ext cx="7688700" cy="30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Datasets</a:t>
            </a:r>
            <a:endParaRPr b="1" sz="15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i="1" lang="en" sz="1200">
                <a:solidFill>
                  <a:srgbClr val="000000"/>
                </a:solidFill>
              </a:rPr>
              <a:t>Top 20 Largest California Wildfires (Kaggle.com)</a:t>
            </a:r>
            <a:endParaRPr i="1"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i="1" lang="en" sz="1200">
                <a:solidFill>
                  <a:srgbClr val="000000"/>
                </a:solidFill>
              </a:rPr>
              <a:t>Level of precipitation during each month each incident occurred</a:t>
            </a:r>
            <a:endParaRPr i="1" sz="1200"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i="1" lang="en" sz="1200">
                <a:solidFill>
                  <a:srgbClr val="000000"/>
                </a:solidFill>
              </a:rPr>
              <a:t>(</a:t>
            </a:r>
            <a:r>
              <a:rPr lang="en" sz="1200">
                <a:solidFill>
                  <a:srgbClr val="0057A5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https://www.ncdc.noaa.gov/cag/</a:t>
            </a:r>
            <a:r>
              <a:rPr i="1" lang="en" sz="1200">
                <a:solidFill>
                  <a:srgbClr val="000000"/>
                </a:solidFill>
              </a:rPr>
              <a:t>)</a:t>
            </a:r>
            <a:endParaRPr i="1" sz="12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Parameters</a:t>
            </a:r>
            <a:endParaRPr b="1" sz="15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Fire name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Cause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County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Month, Year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Precipitation (in)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Acres burned, Structures destroyed, Casualties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en" sz="1200">
                <a:solidFill>
                  <a:srgbClr val="000000"/>
                </a:solidFill>
              </a:rPr>
              <a:t>Limitations</a:t>
            </a:r>
            <a:endParaRPr b="1"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Size of dataset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" sz="1200">
                <a:solidFill>
                  <a:srgbClr val="000000"/>
                </a:solidFill>
              </a:rPr>
              <a:t>Difficulties in finding data</a:t>
            </a:r>
            <a:endParaRPr sz="12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6215425" y="986450"/>
            <a:ext cx="15012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Merged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789175" y="1132275"/>
            <a:ext cx="831900" cy="162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657550" y="2089550"/>
            <a:ext cx="131700" cy="12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155875" y="1421250"/>
            <a:ext cx="9526500" cy="15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Is there a </a:t>
            </a:r>
            <a:r>
              <a:rPr lang="en" sz="2500"/>
              <a:t>correlation between total amount of rainfall in a specific area and the total number of wildfires</a:t>
            </a:r>
            <a:endParaRPr sz="2500"/>
          </a:p>
        </p:txBody>
      </p:sp>
      <p:sp>
        <p:nvSpPr>
          <p:cNvPr id="122" name="Google Shape;122;p18"/>
          <p:cNvSpPr txBox="1"/>
          <p:nvPr/>
        </p:nvSpPr>
        <p:spPr>
          <a:xfrm>
            <a:off x="371250" y="2685100"/>
            <a:ext cx="4350000" cy="28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➢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Key Parameters: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Number of times a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county appear on the Top 20 list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○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Total precipitation for the county of the given month that the fire occurs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700" y="2385451"/>
            <a:ext cx="3616890" cy="2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1966363"/>
            <a:ext cx="4630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Removed outlier</a:t>
            </a:r>
            <a:r>
              <a:rPr lang="en" sz="1500">
                <a:solidFill>
                  <a:srgbClr val="000000"/>
                </a:solidFill>
              </a:rPr>
              <a:t>s: Butte, Fresno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en" sz="1500">
                <a:solidFill>
                  <a:srgbClr val="000000"/>
                </a:solidFill>
              </a:rPr>
              <a:t>R-value</a:t>
            </a:r>
            <a:r>
              <a:rPr lang="en" sz="1500">
                <a:solidFill>
                  <a:srgbClr val="000000"/>
                </a:solidFill>
              </a:rPr>
              <a:t>: 14.06%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Conclusion</a:t>
            </a:r>
            <a:r>
              <a:rPr lang="en" sz="1500">
                <a:solidFill>
                  <a:srgbClr val="000000"/>
                </a:solidFill>
              </a:rPr>
              <a:t>: There is weak to no correlation between the number of large wildfires that occurs in a county and the amount of precipitation it experiences during the same month.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4450" y="1853850"/>
            <a:ext cx="3703094" cy="24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422725" y="1206325"/>
            <a:ext cx="81810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Normal Che</a:t>
            </a: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ck: </a:t>
            </a: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cannot conclude we have a normal data set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Acres Burned - </a:t>
            </a: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p value</a:t>
            </a: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 = 3.96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Rainfall (in) - </a:t>
            </a: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p value</a:t>
            </a: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 = 1.10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2808" y="2424825"/>
            <a:ext cx="3480766" cy="241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75" y="2424825"/>
            <a:ext cx="3336650" cy="241525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/>
        </p:nvSpPr>
        <p:spPr>
          <a:xfrm>
            <a:off x="66600" y="25700"/>
            <a:ext cx="88323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Is there a correlation between rainfall and the total number of acres burned?</a:t>
            </a:r>
            <a:endParaRPr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/>
        </p:nvSpPr>
        <p:spPr>
          <a:xfrm>
            <a:off x="74000" y="25700"/>
            <a:ext cx="88251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Is there a correlation between rainfall and the total number of acres burned?</a:t>
            </a:r>
            <a:endParaRPr sz="800"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229425" y="1206325"/>
            <a:ext cx="35598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Outlier Identified: 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  <a:highlight>
                  <a:srgbClr val="FFFFFF"/>
                </a:highlight>
              </a:rPr>
              <a:t>Zaca Wildfire in 2018:  6+ inches of rainfall</a:t>
            </a:r>
            <a:endParaRPr sz="14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9225" y="1058400"/>
            <a:ext cx="5170699" cy="38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/>
          <p:nvPr/>
        </p:nvSpPr>
        <p:spPr>
          <a:xfrm>
            <a:off x="3789225" y="2146200"/>
            <a:ext cx="5072700" cy="1776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50" y="2353425"/>
            <a:ext cx="3539586" cy="25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25" y="2194175"/>
            <a:ext cx="3965225" cy="27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850" y="2238600"/>
            <a:ext cx="3896875" cy="27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422725" y="1206325"/>
            <a:ext cx="81810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After removal of the Zaca wildfire we see a better scatter but a trend cannot be identified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" sz="1400">
                <a:solidFill>
                  <a:srgbClr val="434343"/>
                </a:solidFill>
              </a:rPr>
              <a:t>The correlation coefficient = -0.15 represents a negative trend which is in general what you may think: as inches of rainfall decrease more acres burn</a:t>
            </a:r>
            <a:endParaRPr sz="1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125800" y="25700"/>
            <a:ext cx="87732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Is there a correlation between rainfall and the total number of acres burned?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